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9"/>
  </p:notesMasterIdLst>
  <p:sldIdLst>
    <p:sldId id="264" r:id="rId2"/>
    <p:sldId id="258" r:id="rId3"/>
    <p:sldId id="259" r:id="rId4"/>
    <p:sldId id="260" r:id="rId5"/>
    <p:sldId id="261" r:id="rId6"/>
    <p:sldId id="262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39978-C1A6-4746-B4B3-DA679E5C3378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A8661-EBA9-4519-A61C-A20E32C327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52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caa3e596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caa3e596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44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caa3e596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caa3e596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45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caa3e596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caa3e596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49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caa3e596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caa3e596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17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182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338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16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7706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990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7678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614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8527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2" b="1" i="0">
                <a:solidFill>
                  <a:srgbClr val="144893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27" name="Picture 26" descr="A logo for a solar festival&#10;&#10;Description automatically generated">
            <a:extLst>
              <a:ext uri="{FF2B5EF4-FFF2-40B4-BE49-F238E27FC236}">
                <a16:creationId xmlns:a16="http://schemas.microsoft.com/office/drawing/2014/main" id="{FDCDA9C1-9F69-6228-3A05-21419D6F4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75" y="184238"/>
            <a:ext cx="4713521" cy="7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297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886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569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09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440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902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109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786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132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C3F8F-4DCF-44D9-B00E-C007EED0BAEB}" type="datetimeFigureOut">
              <a:rPr lang="en-IN" smtClean="0"/>
              <a:t>09-11-2024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4DC54D-ED7E-4FE7-A0D4-7492E1329D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611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x.com/isolaralliance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hyperlink" Target="https://www.linkedin.com/company/internationalsolaralliance/" TargetMode="External"/><Relationship Id="rId4" Type="http://schemas.openxmlformats.org/officeDocument/2006/relationships/hyperlink" Target="https://www.instagram.com/internationalsolarallianc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1016000" y="876300"/>
            <a:ext cx="101600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50800" dir="39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997096" y="3136900"/>
            <a:ext cx="178904" cy="284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 rot="5400000">
            <a:off x="2348948" y="-457200"/>
            <a:ext cx="178904" cy="284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bject 19"/>
          <p:cNvSpPr txBox="1">
            <a:spLocks noGrp="1"/>
          </p:cNvSpPr>
          <p:nvPr>
            <p:ph type="title"/>
          </p:nvPr>
        </p:nvSpPr>
        <p:spPr>
          <a:xfrm>
            <a:off x="1641738" y="2873086"/>
            <a:ext cx="8853106" cy="1290179"/>
          </a:xfrm>
          <a:prstGeom prst="rect">
            <a:avLst/>
          </a:prstGeom>
        </p:spPr>
        <p:txBody>
          <a:bodyPr spcFirstLastPara="1" vert="horz" wrap="square" lIns="0" tIns="7701" rIns="0" bIns="0" rtlCol="0" anchor="ctr" anchorCtr="0">
            <a:spAutoFit/>
          </a:bodyPr>
          <a:lstStyle/>
          <a:p>
            <a:pPr marL="7701" marR="3081" algn="ctr">
              <a:lnSpc>
                <a:spcPts val="5015"/>
              </a:lnSpc>
            </a:pPr>
            <a:r>
              <a:rPr lang="en-US" sz="4154" dirty="0" smtClean="0">
                <a:solidFill>
                  <a:schemeClr val="accent4"/>
                </a:solidFill>
                <a:latin typeface="Montserrat" panose="00000500000000000000" pitchFamily="2" charset="0"/>
                <a:cs typeface="Montserrat SemiBold"/>
              </a:rPr>
              <a:t>ISA @ COP29</a:t>
            </a:r>
            <a:r>
              <a:rPr lang="en-US" sz="4154" dirty="0">
                <a:solidFill>
                  <a:schemeClr val="accent4"/>
                </a:solidFill>
                <a:latin typeface="Montserrat" panose="00000500000000000000" pitchFamily="2" charset="0"/>
                <a:cs typeface="Montserrat SemiBold"/>
              </a:rPr>
              <a:t/>
            </a:r>
            <a:br>
              <a:rPr lang="en-US" sz="4154" dirty="0">
                <a:solidFill>
                  <a:schemeClr val="accent4"/>
                </a:solidFill>
                <a:latin typeface="Montserrat" panose="00000500000000000000" pitchFamily="2" charset="0"/>
                <a:cs typeface="Montserrat SemiBold"/>
              </a:rPr>
            </a:br>
            <a:r>
              <a:rPr lang="en-IN" sz="4400" spc="-6" dirty="0">
                <a:solidFill>
                  <a:schemeClr val="accent4"/>
                </a:solidFill>
                <a:latin typeface="Montserrat" panose="00000500000000000000" pitchFamily="2" charset="0"/>
              </a:rPr>
              <a:t>Social Media Toolkit</a:t>
            </a:r>
            <a:endParaRPr sz="4154" dirty="0">
              <a:solidFill>
                <a:schemeClr val="accent4"/>
              </a:solidFill>
              <a:latin typeface="Montserrat" panose="00000500000000000000" pitchFamily="2" charset="0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540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016000" y="876300"/>
            <a:ext cx="101600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50800" dir="39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10997096" y="3136900"/>
            <a:ext cx="178904" cy="284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 rot="5400000">
            <a:off x="2348948" y="-457200"/>
            <a:ext cx="178904" cy="284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Google Shape;90;p17">
            <a:extLst>
              <a:ext uri="{FF2B5EF4-FFF2-40B4-BE49-F238E27FC236}">
                <a16:creationId xmlns:a16="http://schemas.microsoft.com/office/drawing/2014/main" id="{5CCF3950-C1AE-9489-B3E2-348B897D298B}"/>
              </a:ext>
            </a:extLst>
          </p:cNvPr>
          <p:cNvSpPr txBox="1">
            <a:spLocks/>
          </p:cNvSpPr>
          <p:nvPr/>
        </p:nvSpPr>
        <p:spPr>
          <a:xfrm>
            <a:off x="1593455" y="1418740"/>
            <a:ext cx="5149327" cy="167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002" b="1" i="0" u="none" strike="noStrike" cap="none">
                <a:solidFill>
                  <a:srgbClr val="144893"/>
                </a:solidFill>
                <a:latin typeface="Montserrat"/>
                <a:ea typeface="Arial"/>
                <a:cs typeface="Montserrat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5733" kern="0" dirty="0" smtClean="0">
                <a:solidFill>
                  <a:schemeClr val="accent4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#</a:t>
            </a:r>
            <a:r>
              <a:rPr lang="en-IN" sz="5733" kern="0" dirty="0" err="1" smtClean="0">
                <a:solidFill>
                  <a:schemeClr val="accent4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TheSolarHub</a:t>
            </a:r>
            <a:r>
              <a:rPr lang="en-IN" sz="5733" kern="0" dirty="0" smtClean="0">
                <a:solidFill>
                  <a:schemeClr val="accent4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     </a:t>
            </a:r>
            <a:r>
              <a:rPr lang="en-IN" sz="5733" kern="0" dirty="0">
                <a:solidFill>
                  <a:schemeClr val="accent4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#</a:t>
            </a:r>
            <a:r>
              <a:rPr lang="en-IN" sz="5733" kern="0" dirty="0" smtClean="0">
                <a:solidFill>
                  <a:schemeClr val="accent4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ISA@COP29</a:t>
            </a:r>
            <a:endParaRPr lang="en-IN" sz="5733" kern="0" dirty="0">
              <a:solidFill>
                <a:schemeClr val="accent4"/>
              </a:solidFill>
              <a:latin typeface="Montserrat" panose="00000500000000000000" pitchFamily="2" charset="0"/>
              <a:ea typeface="Poppins"/>
              <a:cs typeface="Poppins"/>
              <a:sym typeface="Poppins"/>
            </a:endParaRPr>
          </a:p>
        </p:txBody>
      </p:sp>
      <p:sp>
        <p:nvSpPr>
          <p:cNvPr id="18" name="Google Shape;86;p4">
            <a:extLst>
              <a:ext uri="{FF2B5EF4-FFF2-40B4-BE49-F238E27FC236}">
                <a16:creationId xmlns:a16="http://schemas.microsoft.com/office/drawing/2014/main" id="{5E44D414-5543-0384-E6EF-62CF0105D195}"/>
              </a:ext>
            </a:extLst>
          </p:cNvPr>
          <p:cNvSpPr txBox="1"/>
          <p:nvPr/>
        </p:nvSpPr>
        <p:spPr>
          <a:xfrm>
            <a:off x="5610691" y="3223491"/>
            <a:ext cx="39876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400" b="1" i="0" u="sng" strike="noStrike" cap="none" dirty="0">
                <a:solidFill>
                  <a:schemeClr val="bg1"/>
                </a:solidFill>
                <a:latin typeface="Montserrat" panose="00000500000000000000" pitchFamily="2" charset="0"/>
                <a:ea typeface="Roboto Mono SemiBold"/>
                <a:cs typeface="Aharoni" panose="02010803020104030203" pitchFamily="2" charset="-79"/>
                <a:sym typeface="Roboto Mono SemiBol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400" b="1" u="sng" dirty="0" err="1">
                <a:solidFill>
                  <a:schemeClr val="accent3"/>
                </a:solidFill>
                <a:latin typeface="Montserrat" panose="00000500000000000000" pitchFamily="2" charset="0"/>
                <a:ea typeface="Roboto Mono SemiBold"/>
                <a:cs typeface="Aharoni" panose="02010803020104030203" pitchFamily="2" charset="-79"/>
                <a:sym typeface="Roboto Mono SemiBol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isolara</a:t>
            </a:r>
            <a:r>
              <a:rPr lang="en-US" sz="2400" b="1" i="0" u="sng" strike="noStrike" cap="none" dirty="0" err="1">
                <a:solidFill>
                  <a:schemeClr val="accent3"/>
                </a:solidFill>
                <a:latin typeface="Montserrat" panose="00000500000000000000" pitchFamily="2" charset="0"/>
                <a:ea typeface="Roboto Mono SemiBold"/>
                <a:cs typeface="Aharoni" panose="02010803020104030203" pitchFamily="2" charset="-79"/>
                <a:sym typeface="Roboto Mono SemiBol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lliance</a:t>
            </a:r>
            <a:endParaRPr sz="2400" b="1" i="0" u="none" strike="noStrike" cap="none" dirty="0">
              <a:solidFill>
                <a:schemeClr val="accent3"/>
              </a:solidFill>
              <a:latin typeface="Montserrat" panose="00000500000000000000" pitchFamily="2" charset="0"/>
              <a:ea typeface="Roboto Mono SemiBold"/>
              <a:cs typeface="Aharoni" panose="02010803020104030203" pitchFamily="2" charset="-79"/>
              <a:sym typeface="Roboto Mono SemiBold"/>
            </a:endParaRPr>
          </a:p>
        </p:txBody>
      </p:sp>
      <p:sp>
        <p:nvSpPr>
          <p:cNvPr id="19" name="Google Shape;87;p4">
            <a:extLst>
              <a:ext uri="{FF2B5EF4-FFF2-40B4-BE49-F238E27FC236}">
                <a16:creationId xmlns:a16="http://schemas.microsoft.com/office/drawing/2014/main" id="{CB8A3C31-806D-11F3-4CE5-CD5D314DA3F1}"/>
              </a:ext>
            </a:extLst>
          </p:cNvPr>
          <p:cNvSpPr txBox="1"/>
          <p:nvPr/>
        </p:nvSpPr>
        <p:spPr>
          <a:xfrm>
            <a:off x="5610691" y="3972291"/>
            <a:ext cx="528613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400" b="1" i="0" u="sng" strike="noStrike" cap="none" dirty="0">
                <a:solidFill>
                  <a:schemeClr val="bg1"/>
                </a:solidFill>
                <a:latin typeface="Montserrat" panose="00000500000000000000" pitchFamily="2" charset="0"/>
                <a:ea typeface="Roboto Mono"/>
                <a:cs typeface="Aharoni" panose="02010803020104030203" pitchFamily="2" charset="-79"/>
                <a:sym typeface="Roboto Mon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400" b="1" i="0" u="sng" strike="noStrike" cap="none" dirty="0" err="1">
                <a:solidFill>
                  <a:schemeClr val="bg1"/>
                </a:solidFill>
                <a:latin typeface="Montserrat" panose="00000500000000000000" pitchFamily="2" charset="0"/>
                <a:ea typeface="Roboto Mono"/>
                <a:cs typeface="Aharoni" panose="02010803020104030203" pitchFamily="2" charset="-79"/>
                <a:sym typeface="Roboto Mon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internationalsolaralliance</a:t>
            </a:r>
            <a:endParaRPr sz="2400" b="1" i="0" u="none" strike="noStrike" cap="none" dirty="0">
              <a:solidFill>
                <a:schemeClr val="bg1"/>
              </a:solidFill>
              <a:latin typeface="Montserrat" panose="00000500000000000000" pitchFamily="2" charset="0"/>
              <a:ea typeface="Roboto Mono"/>
              <a:cs typeface="Aharoni" panose="02010803020104030203" pitchFamily="2" charset="-79"/>
              <a:sym typeface="Roboto Mono"/>
            </a:endParaRPr>
          </a:p>
        </p:txBody>
      </p:sp>
      <p:sp>
        <p:nvSpPr>
          <p:cNvPr id="20" name="Google Shape;88;p4">
            <a:extLst>
              <a:ext uri="{FF2B5EF4-FFF2-40B4-BE49-F238E27FC236}">
                <a16:creationId xmlns:a16="http://schemas.microsoft.com/office/drawing/2014/main" id="{4A8F7310-0737-F06A-193E-FAA4260B3DE5}"/>
              </a:ext>
            </a:extLst>
          </p:cNvPr>
          <p:cNvSpPr txBox="1"/>
          <p:nvPr/>
        </p:nvSpPr>
        <p:spPr>
          <a:xfrm>
            <a:off x="5610691" y="4721091"/>
            <a:ext cx="6669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400" b="1" i="0" u="none" strike="noStrike" cap="none">
                <a:solidFill>
                  <a:srgbClr val="0097A7"/>
                </a:solidFill>
                <a:latin typeface="Montserrat" panose="00000500000000000000" pitchFamily="2" charset="0"/>
                <a:ea typeface="Roboto Mono"/>
                <a:cs typeface="Aharoni" panose="02010803020104030203" pitchFamily="2" charset="-79"/>
                <a:sym typeface="Roboto Mono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400" b="1" i="0" u="sng" strike="noStrike" cap="none" err="1">
                <a:solidFill>
                  <a:schemeClr val="bg1"/>
                </a:solidFill>
                <a:latin typeface="Montserrat" panose="00000500000000000000" pitchFamily="2" charset="0"/>
                <a:ea typeface="Roboto Mono"/>
                <a:cs typeface="Aharoni" panose="02010803020104030203" pitchFamily="2" charset="-79"/>
                <a:sym typeface="Roboto Mono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internationalsolaralliance</a:t>
            </a:r>
            <a:endParaRPr sz="2400" b="1" i="0" u="none" strike="noStrike" cap="none">
              <a:solidFill>
                <a:schemeClr val="bg1"/>
              </a:solidFill>
              <a:latin typeface="Montserrat" panose="00000500000000000000" pitchFamily="2" charset="0"/>
              <a:ea typeface="Roboto Mono"/>
              <a:cs typeface="Aharoni" panose="02010803020104030203" pitchFamily="2" charset="-79"/>
              <a:sym typeface="Roboto Mono"/>
            </a:endParaRPr>
          </a:p>
        </p:txBody>
      </p:sp>
      <p:pic>
        <p:nvPicPr>
          <p:cNvPr id="22" name="Google Shape;92;p4">
            <a:extLst>
              <a:ext uri="{FF2B5EF4-FFF2-40B4-BE49-F238E27FC236}">
                <a16:creationId xmlns:a16="http://schemas.microsoft.com/office/drawing/2014/main" id="{066B298C-C8B5-7C53-73D0-4C24AD90C9A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8719" y="5552800"/>
            <a:ext cx="538801" cy="53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96;p4">
            <a:extLst>
              <a:ext uri="{FF2B5EF4-FFF2-40B4-BE49-F238E27FC236}">
                <a16:creationId xmlns:a16="http://schemas.microsoft.com/office/drawing/2014/main" id="{63B1F353-02E6-B859-DB34-C5428C8A8B5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98719" y="4074900"/>
            <a:ext cx="538801" cy="53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6;p4">
            <a:extLst>
              <a:ext uri="{FF2B5EF4-FFF2-40B4-BE49-F238E27FC236}">
                <a16:creationId xmlns:a16="http://schemas.microsoft.com/office/drawing/2014/main" id="{63B1F353-02E6-B859-DB34-C5428C8A8B5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84199" y="3239878"/>
            <a:ext cx="538801" cy="538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13" name="Google Shape;91;p4">
            <a:extLst>
              <a:ext uri="{FF2B5EF4-FFF2-40B4-BE49-F238E27FC236}">
                <a16:creationId xmlns:a16="http://schemas.microsoft.com/office/drawing/2014/main" id="{69780A1D-3E92-860B-DAB6-96CB9819335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84199" y="3985417"/>
            <a:ext cx="538801" cy="5738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14" name="Google Shape;92;p4">
            <a:extLst>
              <a:ext uri="{FF2B5EF4-FFF2-40B4-BE49-F238E27FC236}">
                <a16:creationId xmlns:a16="http://schemas.microsoft.com/office/drawing/2014/main" id="{066B298C-C8B5-7C53-73D0-4C24AD90C9A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4199" y="4805156"/>
            <a:ext cx="538801" cy="465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10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016000" y="876300"/>
            <a:ext cx="101600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50800" dir="39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0997096" y="3136900"/>
            <a:ext cx="178904" cy="284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 rot="5400000">
            <a:off x="2348948" y="-457200"/>
            <a:ext cx="178904" cy="284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2919011" y="1887772"/>
            <a:ext cx="63062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COP29 will feature ISA’s “The Solar Hub” Pavilion, a collaborative space dedicated to solar innovations, markets, and investments. The pavilion will bring together nations, companies, and consortiums to share groundbreaking advancements in solar energy deployment.</a:t>
            </a:r>
          </a:p>
          <a:p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ISA aims to leverage COP29 as a platform to strengthen investment, partnerships, and innovation. The focus will be on positioning solar energy as the preferred global choice, elevating ISA’s role in shaping energy transitions.</a:t>
            </a:r>
            <a:endParaRPr lang="en-IN" dirty="0">
              <a:solidFill>
                <a:schemeClr val="accent4"/>
              </a:solidFill>
            </a:endParaRPr>
          </a:p>
        </p:txBody>
      </p:sp>
      <p:sp>
        <p:nvSpPr>
          <p:cNvPr id="5" name="Google Shape;90;p17"/>
          <p:cNvSpPr txBox="1">
            <a:spLocks/>
          </p:cNvSpPr>
          <p:nvPr/>
        </p:nvSpPr>
        <p:spPr>
          <a:xfrm>
            <a:off x="937926" y="326832"/>
            <a:ext cx="8009942" cy="40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 Pavilion at COP29: THE SOLAR HUB</a:t>
            </a:r>
            <a:endParaRPr lang="en-IN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8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379" y="1140594"/>
            <a:ext cx="5902199" cy="268705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6160169" y="1140594"/>
            <a:ext cx="5902199" cy="268705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44379" y="3921760"/>
            <a:ext cx="5902199" cy="293623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160168" y="4318001"/>
            <a:ext cx="5902199" cy="194056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Google Shape;90;p17"/>
          <p:cNvSpPr txBox="1">
            <a:spLocks/>
          </p:cNvSpPr>
          <p:nvPr/>
        </p:nvSpPr>
        <p:spPr>
          <a:xfrm>
            <a:off x="937926" y="489018"/>
            <a:ext cx="8009942" cy="40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IN" sz="2400" b="1" dirty="0">
                <a:solidFill>
                  <a:schemeClr val="accent4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Key </a:t>
            </a:r>
            <a:r>
              <a:rPr lang="en-IN" sz="2400" b="1" dirty="0" smtClean="0">
                <a:solidFill>
                  <a:schemeClr val="accent4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Visuals</a:t>
            </a:r>
            <a:endParaRPr lang="en-IN" sz="2400" b="1" dirty="0">
              <a:solidFill>
                <a:srgbClr val="F2D131"/>
              </a:solidFill>
              <a:latin typeface="Montserrat" panose="00000500000000000000" pitchFamily="2" charset="0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56862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16000" y="876300"/>
            <a:ext cx="101600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50800" dir="39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0997096" y="3136900"/>
            <a:ext cx="178904" cy="284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 rot="5400000">
            <a:off x="2348948" y="-457200"/>
            <a:ext cx="178904" cy="284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Google Shape;90;p17"/>
          <p:cNvSpPr txBox="1">
            <a:spLocks noGrp="1"/>
          </p:cNvSpPr>
          <p:nvPr>
            <p:ph type="ctrTitle"/>
          </p:nvPr>
        </p:nvSpPr>
        <p:spPr>
          <a:xfrm>
            <a:off x="937926" y="307745"/>
            <a:ext cx="8009942" cy="40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l"/>
            <a:r>
              <a:rPr lang="en-IN" sz="2400" b="1" dirty="0">
                <a:solidFill>
                  <a:schemeClr val="bg1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Sample Content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E9CF41-029B-CEF5-0D42-2FEA02BB20D6}"/>
              </a:ext>
            </a:extLst>
          </p:cNvPr>
          <p:cNvSpPr txBox="1"/>
          <p:nvPr/>
        </p:nvSpPr>
        <p:spPr>
          <a:xfrm>
            <a:off x="1997544" y="1664703"/>
            <a:ext cx="372253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accent4"/>
                </a:solidFill>
                <a:latin typeface="Trebuchet MS" panose="020B0603020202020204" pitchFamily="34" charset="0"/>
                <a:cs typeface="Poppins"/>
              </a:rPr>
              <a:t>Post </a:t>
            </a:r>
            <a:r>
              <a:rPr lang="en-IN" sz="2400" b="1" dirty="0" smtClean="0">
                <a:solidFill>
                  <a:schemeClr val="accent4"/>
                </a:solidFill>
                <a:latin typeface="Trebuchet MS" panose="020B0603020202020204" pitchFamily="34" charset="0"/>
                <a:cs typeface="Poppins"/>
              </a:rPr>
              <a:t>1</a:t>
            </a:r>
            <a:endParaRPr lang="en-IN" sz="2400" b="1" dirty="0">
              <a:solidFill>
                <a:schemeClr val="accent4"/>
              </a:solidFill>
              <a:latin typeface="Trebuchet MS" panose="020B0603020202020204" pitchFamily="34" charset="0"/>
              <a:cs typeface="Poppins"/>
            </a:endParaRPr>
          </a:p>
          <a:p>
            <a:endParaRPr lang="en-IN" sz="2400" b="1" dirty="0">
              <a:solidFill>
                <a:schemeClr val="accent4"/>
              </a:solidFill>
              <a:latin typeface="Trebuchet MS" panose="020B0603020202020204" pitchFamily="34" charset="0"/>
              <a:cs typeface="Poppins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Trebuchet MS" panose="020B0603020202020204" pitchFamily="34" charset="0"/>
                <a:cs typeface="Poppins"/>
              </a:rPr>
              <a:t>The world stands at a crucial point in its energy transition! With 600 million still in need of electricity, it's time for global collaboration to turn this challenge into opportunity. </a:t>
            </a:r>
          </a:p>
          <a:p>
            <a:endParaRPr lang="en-US" sz="1600" dirty="0">
              <a:solidFill>
                <a:schemeClr val="accent4"/>
              </a:solidFill>
              <a:latin typeface="Trebuchet MS" panose="020B0603020202020204" pitchFamily="34" charset="0"/>
              <a:cs typeface="Poppins"/>
            </a:endParaRPr>
          </a:p>
          <a:p>
            <a:r>
              <a:rPr lang="en-US" sz="1600" dirty="0" smtClean="0">
                <a:solidFill>
                  <a:schemeClr val="accent4"/>
                </a:solidFill>
                <a:latin typeface="Trebuchet MS" panose="020B0603020202020204" pitchFamily="34" charset="0"/>
                <a:cs typeface="Poppins"/>
              </a:rPr>
              <a:t>At COP29, the ISA #</a:t>
            </a:r>
            <a:r>
              <a:rPr lang="en-US" sz="1600" dirty="0" err="1" smtClean="0">
                <a:solidFill>
                  <a:schemeClr val="accent4"/>
                </a:solidFill>
                <a:latin typeface="Trebuchet MS" panose="020B0603020202020204" pitchFamily="34" charset="0"/>
                <a:cs typeface="Poppins"/>
              </a:rPr>
              <a:t>TheSolarHub</a:t>
            </a:r>
            <a:r>
              <a:rPr lang="en-US" sz="1600" dirty="0" smtClean="0">
                <a:solidFill>
                  <a:schemeClr val="accent4"/>
                </a:solidFill>
                <a:latin typeface="Trebuchet MS" panose="020B0603020202020204" pitchFamily="34" charset="0"/>
                <a:cs typeface="Poppins"/>
              </a:rPr>
              <a:t> will be a beacon for innovation, action, and partnership. Join us in building a solar-powered future!</a:t>
            </a:r>
            <a:r>
              <a:rPr lang="en-IN" sz="1600" dirty="0" smtClean="0">
                <a:solidFill>
                  <a:srgbClr val="F2D131"/>
                </a:solidFill>
                <a:latin typeface="Montserrat" panose="00000500000000000000" pitchFamily="2" charset="0"/>
                <a:cs typeface="Poppins"/>
              </a:rPr>
              <a:t> </a:t>
            </a:r>
            <a:endParaRPr lang="en-IN" sz="1600" dirty="0">
              <a:solidFill>
                <a:srgbClr val="F2D131"/>
              </a:solidFill>
              <a:latin typeface="Montserrat" panose="00000500000000000000" pitchFamily="2" charset="0"/>
              <a:cs typeface="Poppi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663FC-F855-E0ED-785D-F6E36060E880}"/>
              </a:ext>
            </a:extLst>
          </p:cNvPr>
          <p:cNvSpPr txBox="1"/>
          <p:nvPr/>
        </p:nvSpPr>
        <p:spPr>
          <a:xfrm>
            <a:off x="6397054" y="1664703"/>
            <a:ext cx="34581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accent4"/>
                </a:solidFill>
                <a:latin typeface="Trebuchet MS" panose="020B0603020202020204" pitchFamily="34" charset="0"/>
                <a:cs typeface="Poppins"/>
              </a:rPr>
              <a:t>Post </a:t>
            </a:r>
            <a:r>
              <a:rPr lang="en-IN" sz="2400" b="1" dirty="0" smtClean="0">
                <a:solidFill>
                  <a:schemeClr val="accent4"/>
                </a:solidFill>
                <a:latin typeface="Trebuchet MS" panose="020B0603020202020204" pitchFamily="34" charset="0"/>
                <a:cs typeface="Poppins"/>
              </a:rPr>
              <a:t>2</a:t>
            </a:r>
            <a:endParaRPr lang="en-IN" sz="2400" b="1" dirty="0">
              <a:solidFill>
                <a:schemeClr val="accent4"/>
              </a:solidFill>
              <a:latin typeface="Trebuchet MS" panose="020B0603020202020204" pitchFamily="34" charset="0"/>
              <a:cs typeface="Poppins"/>
            </a:endParaRPr>
          </a:p>
          <a:p>
            <a:endParaRPr lang="en-IN" dirty="0">
              <a:solidFill>
                <a:schemeClr val="accent4"/>
              </a:solidFill>
              <a:latin typeface="Trebuchet MS" panose="020B0603020202020204" pitchFamily="34" charset="0"/>
              <a:cs typeface="Poppins"/>
            </a:endParaRPr>
          </a:p>
          <a:p>
            <a:pPr>
              <a:spcAft>
                <a:spcPts val="1200"/>
              </a:spcAft>
            </a:pPr>
            <a:r>
              <a:rPr lang="en-US" sz="1600" dirty="0" smtClean="0">
                <a:solidFill>
                  <a:schemeClr val="accent4"/>
                </a:solidFill>
                <a:latin typeface="Trebuchet MS" panose="020B0603020202020204" pitchFamily="34" charset="0"/>
                <a:cs typeface="Poppins"/>
              </a:rPr>
              <a:t>The @ISA is ready to drive the #solar revolution at #COP29! From partnerships with tech leaders to transformative solar projects, we’re building a shared vision for a sustainable future. </a:t>
            </a:r>
          </a:p>
          <a:p>
            <a:pPr>
              <a:spcAft>
                <a:spcPts val="1200"/>
              </a:spcAft>
            </a:pPr>
            <a:r>
              <a:rPr lang="en-US" sz="1600" dirty="0" smtClean="0">
                <a:solidFill>
                  <a:schemeClr val="accent4"/>
                </a:solidFill>
                <a:latin typeface="Trebuchet MS" panose="020B0603020202020204" pitchFamily="34" charset="0"/>
                <a:cs typeface="Poppins"/>
              </a:rPr>
              <a:t>Follow our journey at #</a:t>
            </a:r>
            <a:r>
              <a:rPr lang="en-US" sz="1600" dirty="0" err="1" smtClean="0">
                <a:solidFill>
                  <a:schemeClr val="accent4"/>
                </a:solidFill>
                <a:latin typeface="Trebuchet MS" panose="020B0603020202020204" pitchFamily="34" charset="0"/>
                <a:cs typeface="Poppins"/>
              </a:rPr>
              <a:t>TheSolarHub</a:t>
            </a:r>
            <a:r>
              <a:rPr lang="en-US" sz="1600" dirty="0" smtClean="0">
                <a:solidFill>
                  <a:schemeClr val="accent4"/>
                </a:solidFill>
                <a:latin typeface="Trebuchet MS" panose="020B0603020202020204" pitchFamily="34" charset="0"/>
                <a:cs typeface="Poppins"/>
              </a:rPr>
              <a:t> and witness how collaboration powers change.</a:t>
            </a:r>
            <a:endParaRPr lang="en-IN" sz="1600" dirty="0">
              <a:solidFill>
                <a:schemeClr val="accent4"/>
              </a:solidFill>
              <a:latin typeface="Trebuchet MS" panose="020B0603020202020204" pitchFamily="34" charset="0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9752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16000" y="876300"/>
            <a:ext cx="101600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50800" dir="39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0997096" y="3136900"/>
            <a:ext cx="178904" cy="284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 rot="5400000">
            <a:off x="2348948" y="-457200"/>
            <a:ext cx="178904" cy="284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Google Shape;90;p17"/>
          <p:cNvSpPr txBox="1">
            <a:spLocks noGrp="1"/>
          </p:cNvSpPr>
          <p:nvPr>
            <p:ph type="ctrTitle"/>
          </p:nvPr>
        </p:nvSpPr>
        <p:spPr>
          <a:xfrm>
            <a:off x="873760" y="224594"/>
            <a:ext cx="9538694" cy="54635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algn="l"/>
            <a:r>
              <a:rPr lang="en-IN" sz="3000" b="1" dirty="0">
                <a:solidFill>
                  <a:schemeClr val="bg1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Sample </a:t>
            </a:r>
            <a:r>
              <a:rPr lang="en-IN" sz="3000" b="1" dirty="0" smtClean="0">
                <a:solidFill>
                  <a:schemeClr val="bg1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Posts: </a:t>
            </a:r>
            <a:r>
              <a:rPr lang="en-IN" sz="3200" b="1" dirty="0" smtClean="0">
                <a:solidFill>
                  <a:schemeClr val="bg1"/>
                </a:solidFill>
                <a:latin typeface="Montserrat"/>
                <a:cs typeface="Poppins"/>
                <a:sym typeface="Arial"/>
              </a:rPr>
              <a:t>LinkedIn</a:t>
            </a:r>
            <a:endParaRPr lang="en-IN" sz="3000" b="1" dirty="0">
              <a:solidFill>
                <a:schemeClr val="bg1"/>
              </a:solidFill>
              <a:latin typeface="Montserrat" panose="00000500000000000000" pitchFamily="2" charset="0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C56CBA-E57B-9990-D0BF-205D2A3B7218}"/>
              </a:ext>
            </a:extLst>
          </p:cNvPr>
          <p:cNvSpPr txBox="1"/>
          <p:nvPr/>
        </p:nvSpPr>
        <p:spPr>
          <a:xfrm>
            <a:off x="1357813" y="1264257"/>
            <a:ext cx="5205547" cy="44627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N" b="1" dirty="0">
                <a:solidFill>
                  <a:schemeClr val="accent4"/>
                </a:solidFill>
                <a:latin typeface="Montserrat"/>
                <a:cs typeface="Poppins"/>
              </a:rPr>
              <a:t>Post </a:t>
            </a:r>
            <a:r>
              <a:rPr lang="en-IN" b="1" dirty="0" smtClean="0">
                <a:solidFill>
                  <a:schemeClr val="accent4"/>
                </a:solidFill>
                <a:latin typeface="Montserrat"/>
                <a:cs typeface="Poppins"/>
              </a:rPr>
              <a:t>1</a:t>
            </a:r>
            <a:endParaRPr lang="en-IN" b="1" dirty="0">
              <a:solidFill>
                <a:schemeClr val="accent4"/>
              </a:solidFill>
              <a:latin typeface="Montserrat"/>
              <a:cs typeface="Poppins"/>
            </a:endParaRPr>
          </a:p>
          <a:p>
            <a:endParaRPr lang="en-US" sz="1400" dirty="0" smtClean="0">
              <a:solidFill>
                <a:schemeClr val="accent4"/>
              </a:solidFill>
              <a:latin typeface="Trebuchet MS" panose="020B0603020202020204" pitchFamily="34" charset="0"/>
              <a:cs typeface="Poppins"/>
            </a:endParaRPr>
          </a:p>
          <a:p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Setting 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Solar Future in Motion at #</a:t>
            </a: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COP29! </a:t>
            </a:r>
            <a:endParaRPr lang="en-US" sz="14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world is at a pivotal moment, with </a:t>
            </a: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600 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million people still lacking access to electricity. Global collaboration is the key to transforming this challenge into a pathway for sustainable growth, and the International Solar Alliance (ISA) is proud to lead this charge.</a:t>
            </a:r>
          </a:p>
          <a:p>
            <a:endParaRPr lang="en-US" sz="1400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COP29, The Solar 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Hub Pavilion will serve as a dynamic space for driving investment, innovation, and partnerships to accelerate the global solar transition. </a:t>
            </a: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invite countries, companies, and leaders to join us in advancing solar solutions as the preferred choice for energy transitions.</a:t>
            </a:r>
          </a:p>
          <a:p>
            <a:endParaRPr lang="en-US" sz="1400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Explore 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groundbreaking insights from our 2024 World Solar Reports and learn about impactful projects that are helping communities worldwide achieve energy independence.</a:t>
            </a:r>
          </a:p>
          <a:p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Together, we’re building a cleaner, more sustainable future for all. </a:t>
            </a:r>
            <a:endParaRPr lang="en-US" sz="1400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sz="14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EnergyTransition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sz="14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CleanEnergy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sz="14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SolarFuture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sz="14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CollaborateForChange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#TheSolarHubCOP28</a:t>
            </a:r>
            <a:endParaRPr lang="en-IN" sz="1400" b="1" dirty="0">
              <a:solidFill>
                <a:srgbClr val="F2D13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99985-FA0E-F431-C46D-55CF0BE15BD1}"/>
              </a:ext>
            </a:extLst>
          </p:cNvPr>
          <p:cNvSpPr txBox="1"/>
          <p:nvPr/>
        </p:nvSpPr>
        <p:spPr>
          <a:xfrm>
            <a:off x="6711548" y="1264257"/>
            <a:ext cx="3854852" cy="44627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N" b="1" dirty="0">
                <a:solidFill>
                  <a:schemeClr val="accent4"/>
                </a:solidFill>
                <a:latin typeface="Montserrat"/>
                <a:cs typeface="Poppins"/>
              </a:rPr>
              <a:t>Post </a:t>
            </a:r>
            <a:r>
              <a:rPr lang="en-IN" b="1" dirty="0" smtClean="0">
                <a:solidFill>
                  <a:schemeClr val="accent4"/>
                </a:solidFill>
                <a:latin typeface="Montserrat"/>
                <a:cs typeface="Poppins"/>
              </a:rPr>
              <a:t>2</a:t>
            </a:r>
          </a:p>
          <a:p>
            <a:endParaRPr lang="en-IN" b="1" dirty="0">
              <a:solidFill>
                <a:schemeClr val="accent4"/>
              </a:solidFill>
              <a:latin typeface="Montserrat"/>
              <a:cs typeface="Poppins"/>
            </a:endParaRPr>
          </a:p>
          <a:p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#</a:t>
            </a: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COP29, 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International Solar Alliance’s </a:t>
            </a: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pavilion, The Solar 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Hub will showcase the transformative power of solar energy and its role in shaping the </a:t>
            </a: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future. Our 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 are clear: </a:t>
            </a:r>
            <a:endParaRPr lang="en-US" sz="1400" dirty="0" smtClean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partnerships with innovators in technology and markets.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insights on </a:t>
            </a:r>
            <a:r>
              <a:rPr lang="en-US" sz="14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solar’s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impact and potential with tools like the 2024 World Solar </a:t>
            </a: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Drive 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by creating actionable recommendations for countries and the UNFCCC on integrating solar into NDCs</a:t>
            </a: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Join </a:t>
            </a: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in setting the course for a sustainable future powered by the sun. Let’s move from commitment to action</a:t>
            </a: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endParaRPr lang="en-US" sz="14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sz="1400" dirty="0" err="1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EnergyTransition</a:t>
            </a: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sz="1400" dirty="0" err="1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CleanEnergy</a:t>
            </a: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sz="1400" dirty="0" err="1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SolarFuture</a:t>
            </a: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#</a:t>
            </a:r>
            <a:r>
              <a:rPr lang="en-US" sz="1400" dirty="0" err="1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CollaborateForChange</a:t>
            </a:r>
            <a:r>
              <a:rPr lang="en-US" sz="1400" dirty="0" smtClean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#TheSolarHubCOP28</a:t>
            </a:r>
          </a:p>
        </p:txBody>
      </p:sp>
    </p:spTree>
    <p:extLst>
      <p:ext uri="{BB962C8B-B14F-4D97-AF65-F5344CB8AC3E}">
        <p14:creationId xmlns:p14="http://schemas.microsoft.com/office/powerpoint/2010/main" val="70466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016000" y="876300"/>
            <a:ext cx="101600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50800" dir="39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912730" y="1841500"/>
            <a:ext cx="2641600" cy="3175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949687" y="2046670"/>
            <a:ext cx="5118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Trebuchet MS" panose="020B0603020202020204" pitchFamily="34" charset="0"/>
                <a:cs typeface="Poppins"/>
              </a:rPr>
              <a:t>The world stands at a crucial point in its energy transition! With 600 million still in need of electricity, it's time for global collaboration to turn this challenge into opportunity. The world stands at a crucial point in its energy transition! With 600 million still in need of electricity, it's time for global collaboration to turn this challenge into opportunity. </a:t>
            </a:r>
          </a:p>
          <a:p>
            <a:r>
              <a:rPr lang="en-US" sz="1400" dirty="0">
                <a:solidFill>
                  <a:schemeClr val="accent4"/>
                </a:solidFill>
                <a:latin typeface="Trebuchet MS" panose="020B0603020202020204" pitchFamily="34" charset="0"/>
                <a:cs typeface="Poppins"/>
              </a:rPr>
              <a:t>The world stands at a crucial point in its energy transition! With 600 million still in need of electricity, it's time for global collaboration to turn this challenge into opportunity.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9686" y="4416207"/>
            <a:ext cx="542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rebuchet MS" panose="020B0603020202020204" pitchFamily="34" charset="0"/>
                <a:cs typeface="Poppins"/>
              </a:rPr>
              <a:t>Name</a:t>
            </a:r>
          </a:p>
          <a:p>
            <a:r>
              <a:rPr lang="en-US" sz="1600" dirty="0" smtClean="0">
                <a:latin typeface="Trebuchet MS" panose="020B0603020202020204" pitchFamily="34" charset="0"/>
                <a:cs typeface="Poppins"/>
              </a:rPr>
              <a:t>Designation</a:t>
            </a:r>
            <a:endParaRPr lang="en-US" sz="1600" dirty="0">
              <a:latin typeface="Trebuchet MS" panose="020B0603020202020204" pitchFamily="34" charset="0"/>
              <a:cs typeface="Poppi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97096" y="3136900"/>
            <a:ext cx="178904" cy="284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 rot="5400000">
            <a:off x="2348948" y="-457200"/>
            <a:ext cx="178904" cy="284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Google Shape;90;p17"/>
          <p:cNvSpPr txBox="1">
            <a:spLocks noGrp="1"/>
          </p:cNvSpPr>
          <p:nvPr>
            <p:ph type="ctrTitle"/>
          </p:nvPr>
        </p:nvSpPr>
        <p:spPr>
          <a:xfrm>
            <a:off x="873760" y="224594"/>
            <a:ext cx="9538694" cy="54635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Quote Card/Speaker Profile</a:t>
            </a:r>
            <a:endParaRPr lang="en-IN" sz="3000" b="1" dirty="0">
              <a:solidFill>
                <a:schemeClr val="bg1"/>
              </a:solidFill>
              <a:latin typeface="Montserrat" panose="00000500000000000000" pitchFamily="2" charset="0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7386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</TotalTime>
  <Words>596</Words>
  <Application>Microsoft Office PowerPoint</Application>
  <PresentationFormat>Widescreen</PresentationFormat>
  <Paragraphs>45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Aharoni</vt:lpstr>
      <vt:lpstr>Arial</vt:lpstr>
      <vt:lpstr>Calibri</vt:lpstr>
      <vt:lpstr>Montserrat</vt:lpstr>
      <vt:lpstr>Montserrat SemiBold</vt:lpstr>
      <vt:lpstr>Poppins</vt:lpstr>
      <vt:lpstr>Roboto Mono</vt:lpstr>
      <vt:lpstr>Roboto Mono SemiBold</vt:lpstr>
      <vt:lpstr>Trebuchet MS</vt:lpstr>
      <vt:lpstr>Wingdings 3</vt:lpstr>
      <vt:lpstr>Facet</vt:lpstr>
      <vt:lpstr>ISA @ COP29 Social Media Toolkit</vt:lpstr>
      <vt:lpstr>PowerPoint Presentation</vt:lpstr>
      <vt:lpstr>PowerPoint Presentation</vt:lpstr>
      <vt:lpstr>PowerPoint Presentation</vt:lpstr>
      <vt:lpstr>Sample Content </vt:lpstr>
      <vt:lpstr>Sample Posts: LinkedIn</vt:lpstr>
      <vt:lpstr>Quote Card/Speaker Profile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Solar Festival 2024 Social Media Toolkit</dc:title>
  <dc:creator>Kakul Fatima</dc:creator>
  <cp:lastModifiedBy>Kakul Fatima</cp:lastModifiedBy>
  <cp:revision>9</cp:revision>
  <dcterms:created xsi:type="dcterms:W3CDTF">2024-11-09T08:30:41Z</dcterms:created>
  <dcterms:modified xsi:type="dcterms:W3CDTF">2024-11-09T11:03:56Z</dcterms:modified>
</cp:coreProperties>
</file>