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8" r:id="rId3"/>
    <p:sldId id="269" r:id="rId4"/>
    <p:sldId id="275" r:id="rId5"/>
    <p:sldId id="276" r:id="rId6"/>
    <p:sldId id="272" r:id="rId7"/>
    <p:sldId id="273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EB6B2-4DF6-4218-8C91-E7118D86C6FA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05267-7346-48D3-9FB0-2F82C7A3881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927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88D0-8E6C-8B7F-7545-3DAC3C023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238CA-7A5B-FAA6-81B7-CF38BD8C4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C4A6C-9778-C1EC-B410-1A2B467B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A3A8-DC7D-4A04-805F-17BFE38B6E60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174B4-AB8B-D75A-A83C-79FF530F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8B6FC-0728-8AC4-18E7-70E5DCBC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A782-3CFD-470B-AC04-F5C3F6F91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406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885D2-B216-C1B2-69DC-9A067A18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8182D-8AA6-D796-AB51-DE9F2BB5E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F872E-C8BB-22FC-9770-A6403407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A3A8-DC7D-4A04-805F-17BFE38B6E60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9AFE2-F1BF-9BA8-7141-93CD93C57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ACA3B-9B16-CCA9-4B3E-1270116C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A782-3CFD-470B-AC04-F5C3F6F91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70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0ACA7-6EC4-5398-0DE1-B70EF0D6A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4D9F13-EDE0-8B4A-6FFA-2B9118061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0A14C-1525-02F6-89BF-0E87ACD5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A3A8-DC7D-4A04-805F-17BFE38B6E60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9656A-8BD8-71C4-C3E8-6DD896E9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53D13-001C-5C82-803C-F80CD710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A782-3CFD-470B-AC04-F5C3F6F91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997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A041-C51E-6572-6198-12053DB6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3F090-92AD-3BE7-D9E2-4C74C74CB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9D83C-199B-BB1F-44A8-97A6F45A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A3A8-DC7D-4A04-805F-17BFE38B6E60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8A38B4-71F4-91BA-6124-AA7E4C9F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41178-9FDD-CFD7-1EFF-DF3B65A88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A782-3CFD-470B-AC04-F5C3F6F91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030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3A31-D76E-0D83-3F69-82BA2ECB7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0E2BE-2683-8F3C-9C03-F8E7AD751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786A1-021F-2077-F50C-A8D72805E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A3A8-DC7D-4A04-805F-17BFE38B6E60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59858-92BF-216F-26D3-2C8C0A59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8FFA3-74B5-8FDC-3DA8-F7B2669C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A782-3CFD-470B-AC04-F5C3F6F91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275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06041-94E4-B709-22B1-F3FA0EEC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FE44A-0EA3-F247-A9D1-529D6E059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086FC-0357-967A-05F2-F979B189E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EB6B5-5105-1468-D614-93329CE3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A3A8-DC7D-4A04-805F-17BFE38B6E60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2A798-9B56-906D-A124-FCFC57F9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C312CA-8F8E-A37E-D17F-90103D12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A782-3CFD-470B-AC04-F5C3F6F91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166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F681-CE0E-0635-CD13-1B5AA0D3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3DB03-1B82-0AF8-09EA-5FB186DBB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A81F1-A140-7BC8-0AB3-73E38CA31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B83EC-05FF-5A68-7A09-0E43275D9A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FFDB6-0109-CA8C-3DA4-E479EC972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40039B-3326-ED94-7672-F6F27311D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A3A8-DC7D-4A04-805F-17BFE38B6E60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76BCC-F2D7-21C2-543C-F33897B6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576899-D0D9-7F0C-0F63-D9B693646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A782-3CFD-470B-AC04-F5C3F6F91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239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4EB6-4B3B-D5CC-DF35-EAE49B5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7CF9CD-A539-4827-4E69-8737E10FF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A3A8-DC7D-4A04-805F-17BFE38B6E60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B06FA5-D01B-ACBD-8E59-A782E8DF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1FEB6-1A6F-B19B-8D67-1731D985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A782-3CFD-470B-AC04-F5C3F6F91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095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4A31E4-AEBC-04A0-2EA3-AB984D71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A3A8-DC7D-4A04-805F-17BFE38B6E60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B320A-B22F-DB80-FBCF-81958C41E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E777C-068B-F1CF-73F8-AF6AEFCF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A782-3CFD-470B-AC04-F5C3F6F91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909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41BC-4D13-0A8B-151C-EA437D9E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F9421-4270-0C4D-93AA-5705AC61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65CF76-DC30-1109-2620-73870B8BB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D98BC-9B96-3DD4-904A-78B3C076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A3A8-DC7D-4A04-805F-17BFE38B6E60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BA1EE-D692-575B-B366-B25C0AB9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68B37-C0AD-80B2-0F4E-34AC647F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A782-3CFD-470B-AC04-F5C3F6F91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546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0C4E-580C-4888-DE33-7C0F2778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83A3F-579E-4B21-3B63-787D29C02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4CB56-1742-EED0-70E0-280BDACEF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B707C-091E-C878-397E-7BB6F487A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8A3A8-DC7D-4A04-805F-17BFE38B6E60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9C023-0BBD-090A-50E2-070D31CF4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59FA2-7173-7739-304F-D48DB6498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2A782-3CFD-470B-AC04-F5C3F6F91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659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FD2230-86BC-14D5-C00F-C7916CBA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E4650-BA61-9F7B-A9EA-45D7D2706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40F32-0F71-C66E-E133-3EBB03A7E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38A3A8-DC7D-4A04-805F-17BFE38B6E60}" type="datetimeFigureOut">
              <a:rPr lang="en-IN" smtClean="0"/>
              <a:t>16-05-2025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7D976-627D-A7D2-AB9A-7C492AC93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67B0E-D8F5-143F-C4CB-F8AE914C4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F2A782-3CFD-470B-AC04-F5C3F6F91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67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981200" y="3210052"/>
            <a:ext cx="82194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3728212"/>
            <a:ext cx="82194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881" y="1432545"/>
            <a:ext cx="2049732" cy="2572019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B2267AB-8456-9DB6-5A93-866AE9F3E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308" y="1805430"/>
            <a:ext cx="11073384" cy="2011681"/>
          </a:xfrm>
        </p:spPr>
        <p:txBody>
          <a:bodyPr>
            <a:normAutofit/>
          </a:bodyPr>
          <a:lstStyle/>
          <a:p>
            <a:r>
              <a:rPr lang="en-IN" sz="4400" b="1" i="0" u="none" strike="noStrike" baseline="0" dirty="0">
                <a:solidFill>
                  <a:srgbClr val="92D050"/>
                </a:solidFill>
                <a:latin typeface="Montserrat" panose="00000500000000000000" pitchFamily="2" charset="0"/>
              </a:rPr>
              <a:t>Driving Green:</a:t>
            </a:r>
            <a:r>
              <a:rPr lang="en-IN" sz="4400" b="1" i="0" u="none" strike="noStrike" baseline="0" dirty="0">
                <a:solidFill>
                  <a:srgbClr val="1F69A3"/>
                </a:solidFill>
                <a:latin typeface="Montserrat" panose="00000500000000000000" pitchFamily="2" charset="0"/>
              </a:rPr>
              <a:t> </a:t>
            </a:r>
            <a:r>
              <a:rPr lang="en-IN" sz="4400" b="1" i="0" u="none" strike="noStrike" baseline="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Promoting</a:t>
            </a:r>
            <a:br>
              <a:rPr lang="en-IN" sz="4400" b="1" i="0" u="none" strike="noStrike" baseline="0" dirty="0" smtClean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IN" sz="4400" b="1" i="0" u="none" strike="noStrike" baseline="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Solar </a:t>
            </a:r>
            <a:r>
              <a:rPr lang="en-IN" sz="4400" b="1" i="0" u="none" strike="noStrike" baseline="0" dirty="0">
                <a:solidFill>
                  <a:schemeClr val="bg1"/>
                </a:solidFill>
                <a:latin typeface="Montserrat" panose="00000500000000000000" pitchFamily="2" charset="0"/>
              </a:rPr>
              <a:t>EV </a:t>
            </a:r>
            <a:r>
              <a:rPr lang="en-IN" sz="4400" b="1" i="0" u="none" strike="noStrike" baseline="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Deployment</a:t>
            </a:r>
          </a:p>
          <a:p>
            <a:pPr>
              <a:lnSpc>
                <a:spcPct val="130000"/>
              </a:lnSpc>
              <a:spcBef>
                <a:spcPts val="1400"/>
              </a:spcBef>
            </a:pPr>
            <a:r>
              <a:rPr lang="en-US" b="1" i="0" u="none" strike="noStrike" baseline="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26 </a:t>
            </a:r>
            <a:r>
              <a:rPr lang="en-US" b="1" i="0" u="none" strike="noStrike" baseline="0" dirty="0">
                <a:solidFill>
                  <a:schemeClr val="bg1"/>
                </a:solidFill>
                <a:latin typeface="Montserrat" panose="00000500000000000000" pitchFamily="2" charset="0"/>
              </a:rPr>
              <a:t>May 2025 </a:t>
            </a:r>
            <a:r>
              <a:rPr lang="en-US" b="1" i="0" u="none" strike="noStrike" baseline="0" dirty="0">
                <a:solidFill>
                  <a:srgbClr val="92D050"/>
                </a:solidFill>
                <a:latin typeface="Montserrat" panose="00000500000000000000" pitchFamily="2" charset="0"/>
              </a:rPr>
              <a:t>|</a:t>
            </a:r>
            <a:r>
              <a:rPr lang="en-US" b="1" i="0" u="none" strike="noStrike" baseline="0" dirty="0">
                <a:solidFill>
                  <a:schemeClr val="bg1"/>
                </a:solidFill>
                <a:latin typeface="Montserrat" panose="00000500000000000000" pitchFamily="2" charset="0"/>
              </a:rPr>
              <a:t> 10:00 – 12:00 </a:t>
            </a:r>
            <a:r>
              <a:rPr lang="en-US" b="1" i="0" u="none" strike="noStrike" baseline="0" dirty="0" err="1">
                <a:solidFill>
                  <a:schemeClr val="bg1"/>
                </a:solidFill>
                <a:latin typeface="Montserrat" panose="00000500000000000000" pitchFamily="2" charset="0"/>
              </a:rPr>
              <a:t>hrs</a:t>
            </a:r>
            <a:r>
              <a:rPr lang="en-US" b="1" i="0" u="none" strike="noStrike" baseline="0" dirty="0">
                <a:solidFill>
                  <a:schemeClr val="bg1"/>
                </a:solidFill>
                <a:latin typeface="Montserrat" panose="00000500000000000000" pitchFamily="2" charset="0"/>
              </a:rPr>
              <a:t> Japan Standard Time</a:t>
            </a:r>
            <a:endParaRPr lang="en-IN" sz="32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F4AED5-320C-D5B0-DAF7-F9D0076CB509}"/>
              </a:ext>
            </a:extLst>
          </p:cNvPr>
          <p:cNvSpPr txBox="1"/>
          <p:nvPr/>
        </p:nvSpPr>
        <p:spPr>
          <a:xfrm>
            <a:off x="2594991" y="2827774"/>
            <a:ext cx="7002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800" b="1" spc="-6" dirty="0">
                <a:solidFill>
                  <a:schemeClr val="bg1"/>
                </a:solidFill>
                <a:latin typeface="Montserrat" panose="00000500000000000000" pitchFamily="2" charset="0"/>
              </a:rPr>
              <a:t>Social Media Toolkit</a:t>
            </a:r>
            <a:endParaRPr lang="en-IN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0A9744-0173-CF9E-0632-B030F48863C3}"/>
              </a:ext>
            </a:extLst>
          </p:cNvPr>
          <p:cNvSpPr txBox="1"/>
          <p:nvPr/>
        </p:nvSpPr>
        <p:spPr>
          <a:xfrm>
            <a:off x="447104" y="2242888"/>
            <a:ext cx="112977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kern="0" dirty="0">
                <a:solidFill>
                  <a:srgbClr val="92D050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#ISA@WorldExpo2025 </a:t>
            </a:r>
            <a:r>
              <a:rPr lang="en-IN" sz="3200" b="1" kern="0" dirty="0" smtClean="0">
                <a:solidFill>
                  <a:schemeClr val="bg1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| </a:t>
            </a:r>
            <a:r>
              <a:rPr lang="en-IN" sz="3200" b="1" kern="0" dirty="0" smtClean="0">
                <a:solidFill>
                  <a:srgbClr val="92D050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#</a:t>
            </a:r>
            <a:r>
              <a:rPr lang="en-IN" sz="3200" b="1" kern="0" dirty="0">
                <a:solidFill>
                  <a:srgbClr val="92D050"/>
                </a:solidFill>
                <a:latin typeface="Montserrat" panose="00000500000000000000" pitchFamily="2" charset="0"/>
                <a:ea typeface="Poppins"/>
                <a:cs typeface="Poppins"/>
                <a:sym typeface="Poppins"/>
              </a:rPr>
              <a:t>ISA@ThemeWeek</a:t>
            </a:r>
          </a:p>
        </p:txBody>
      </p:sp>
      <p:sp>
        <p:nvSpPr>
          <p:cNvPr id="12" name="Google Shape;87;p4">
            <a:extLst>
              <a:ext uri="{FF2B5EF4-FFF2-40B4-BE49-F238E27FC236}">
                <a16:creationId xmlns:a16="http://schemas.microsoft.com/office/drawing/2014/main" id="{38F4321F-4A66-10DE-D229-D2577188E5E5}"/>
              </a:ext>
            </a:extLst>
          </p:cNvPr>
          <p:cNvSpPr txBox="1"/>
          <p:nvPr/>
        </p:nvSpPr>
        <p:spPr>
          <a:xfrm>
            <a:off x="6483995" y="4084443"/>
            <a:ext cx="350328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SzPts val="2500"/>
            </a:pPr>
            <a:r>
              <a:rPr lang="en-US" sz="1800" b="1" dirty="0">
                <a:solidFill>
                  <a:schemeClr val="bg1"/>
                </a:solidFill>
                <a:latin typeface="Montserrat" panose="00000500000000000000" pitchFamily="2" charset="0"/>
                <a:ea typeface="Roboto Mono"/>
                <a:cs typeface="Aharoni" panose="02010803020104030203" pitchFamily="2" charset="-79"/>
                <a:sym typeface="Roboto Mono"/>
              </a:rPr>
              <a:t>/</a:t>
            </a:r>
            <a:r>
              <a:rPr lang="en-US" sz="1800" b="1" dirty="0" err="1">
                <a:solidFill>
                  <a:schemeClr val="bg1"/>
                </a:solidFill>
                <a:latin typeface="Montserrat" panose="00000500000000000000" pitchFamily="2" charset="0"/>
                <a:ea typeface="Roboto Mono"/>
                <a:cs typeface="Aharoni" panose="02010803020104030203" pitchFamily="2" charset="-79"/>
                <a:sym typeface="Roboto Mono"/>
              </a:rPr>
              <a:t>internationalsolaralliance</a:t>
            </a:r>
            <a:endParaRPr lang="en-US" sz="1800" b="1" dirty="0">
              <a:solidFill>
                <a:schemeClr val="bg1"/>
              </a:solidFill>
              <a:latin typeface="Montserrat" panose="00000500000000000000" pitchFamily="2" charset="0"/>
              <a:ea typeface="Roboto Mono"/>
              <a:cs typeface="Aharoni" panose="02010803020104030203" pitchFamily="2" charset="-79"/>
              <a:sym typeface="Roboto Mon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4466" y="3632324"/>
            <a:ext cx="203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0"/>
                <a:ea typeface="Roboto Mono SemiBold"/>
                <a:cs typeface="Aharoni" panose="02010803020104030203" pitchFamily="2" charset="-79"/>
                <a:sym typeface="Roboto Mono SemiBold"/>
              </a:rPr>
              <a:t>@</a:t>
            </a:r>
            <a:r>
              <a:rPr lang="en-US" b="1" dirty="0" err="1" smtClean="0">
                <a:solidFill>
                  <a:schemeClr val="bg1"/>
                </a:solidFill>
                <a:latin typeface="Montserrat" panose="00000500000000000000" pitchFamily="2" charset="0"/>
                <a:ea typeface="Roboto Mono SemiBold"/>
                <a:cs typeface="Aharoni" panose="02010803020104030203" pitchFamily="2" charset="-79"/>
                <a:sym typeface="Roboto Mono SemiBold"/>
              </a:rPr>
              <a:t>isolaralliance</a:t>
            </a:r>
            <a:endParaRPr lang="en-US" b="1" dirty="0">
              <a:solidFill>
                <a:schemeClr val="bg1"/>
              </a:solidFill>
              <a:latin typeface="Montserrat" panose="00000500000000000000" pitchFamily="2" charset="0"/>
              <a:ea typeface="Roboto Mono SemiBold"/>
              <a:cs typeface="Aharoni" panose="02010803020104030203" pitchFamily="2" charset="-79"/>
              <a:sym typeface="Roboto Mono Semi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3606543"/>
            <a:ext cx="407913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4084443"/>
            <a:ext cx="407913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0" y="4536563"/>
            <a:ext cx="407913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Google Shape;87;p4">
            <a:extLst>
              <a:ext uri="{FF2B5EF4-FFF2-40B4-BE49-F238E27FC236}">
                <a16:creationId xmlns:a16="http://schemas.microsoft.com/office/drawing/2014/main" id="{38F4321F-4A66-10DE-D229-D2577188E5E5}"/>
              </a:ext>
            </a:extLst>
          </p:cNvPr>
          <p:cNvSpPr txBox="1"/>
          <p:nvPr/>
        </p:nvSpPr>
        <p:spPr>
          <a:xfrm>
            <a:off x="6483995" y="4554810"/>
            <a:ext cx="350328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1800" b="1" i="0" strike="noStrike" cap="none" dirty="0">
                <a:solidFill>
                  <a:schemeClr val="bg1"/>
                </a:solidFill>
                <a:latin typeface="Montserrat" panose="00000500000000000000" pitchFamily="2" charset="0"/>
                <a:ea typeface="Roboto Mono"/>
                <a:cs typeface="Aharoni" panose="02010803020104030203" pitchFamily="2" charset="-79"/>
                <a:sym typeface="Roboto Mono"/>
              </a:rPr>
              <a:t>@internationalsolaralliance</a:t>
            </a:r>
            <a:endParaRPr sz="1800" b="1" i="0" strike="noStrike" cap="none" dirty="0">
              <a:solidFill>
                <a:schemeClr val="bg1"/>
              </a:solidFill>
              <a:latin typeface="Montserrat" panose="00000500000000000000" pitchFamily="2" charset="0"/>
              <a:ea typeface="Roboto Mono"/>
              <a:cs typeface="Aharoni" panose="02010803020104030203" pitchFamily="2" charset="-79"/>
              <a:sym typeface="Roboto Mono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096000" y="5016445"/>
            <a:ext cx="407913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oogle Shape;91;p4">
            <a:extLst>
              <a:ext uri="{FF2B5EF4-FFF2-40B4-BE49-F238E27FC236}">
                <a16:creationId xmlns:a16="http://schemas.microsoft.com/office/drawing/2014/main" id="{69780A1D-3E92-860B-DAB6-96CB9819335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1717" y="4178994"/>
            <a:ext cx="231707" cy="231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92;p4">
            <a:extLst>
              <a:ext uri="{FF2B5EF4-FFF2-40B4-BE49-F238E27FC236}">
                <a16:creationId xmlns:a16="http://schemas.microsoft.com/office/drawing/2014/main" id="{066B298C-C8B5-7C53-73D0-4C24AD90C9A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6431" y="4640628"/>
            <a:ext cx="262278" cy="26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96;p4">
            <a:extLst>
              <a:ext uri="{FF2B5EF4-FFF2-40B4-BE49-F238E27FC236}">
                <a16:creationId xmlns:a16="http://schemas.microsoft.com/office/drawing/2014/main" id="{63B1F353-02E6-B859-DB34-C5428C8A8B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2593" y="3730425"/>
            <a:ext cx="249955" cy="249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6494466" y="3753490"/>
            <a:ext cx="0" cy="18466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94466" y="4200530"/>
            <a:ext cx="0" cy="18466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94466" y="4688210"/>
            <a:ext cx="0" cy="18466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6694" y="1032518"/>
            <a:ext cx="4602746" cy="470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92D050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About the </a:t>
            </a:r>
            <a:r>
              <a:rPr lang="en-US" sz="2800" b="1" dirty="0" smtClean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Session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500" dirty="0" smtClean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ISA</a:t>
            </a:r>
            <a:r>
              <a:rPr lang="en-US" sz="15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, in collaboration with the Asian Development Bank (ADB) and CALSTART, will host a session on </a:t>
            </a:r>
            <a:r>
              <a:rPr lang="en-US" sz="1500" i="1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“Driving Green: Promoting Solar EV Deployment”</a:t>
            </a:r>
            <a:r>
              <a:rPr lang="en-US" sz="15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 </a:t>
            </a:r>
            <a:r>
              <a:rPr lang="en-US" sz="1500" dirty="0" smtClean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/>
            </a:r>
            <a:br>
              <a:rPr lang="en-US" sz="1500" dirty="0" smtClean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</a:br>
            <a:r>
              <a:rPr lang="en-US" sz="1500" dirty="0" smtClean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as </a:t>
            </a:r>
            <a:r>
              <a:rPr lang="en-US" sz="15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part of the thematic week on </a:t>
            </a:r>
            <a:r>
              <a:rPr lang="en-US" sz="1500" i="1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“The Future of Community and Mobility.”</a:t>
            </a:r>
            <a:r>
              <a:rPr lang="en-US" sz="15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15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This session will explore opportunities and challenges in building solar-charged e-mobility ecosystems across ISA member countries, with a focus on regional needs, vehicle segments, and real-world case studies. It will also spotlight ISA’s Solar EV Ecosystem Readiness Assessment (SEERA) framework, offering a platform for knowledge </a:t>
            </a:r>
            <a:r>
              <a:rPr lang="en-US" sz="1500" dirty="0" smtClean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sharing and </a:t>
            </a:r>
            <a:r>
              <a:rPr lang="en-US" sz="15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collaboration to advance solar-powered mobility solutions globally.</a:t>
            </a:r>
            <a:endParaRPr lang="en-IN" sz="1500" dirty="0">
              <a:solidFill>
                <a:schemeClr val="bg1"/>
              </a:solidFill>
              <a:latin typeface="Hyundai Sans Head Office" panose="020B0504040000000000" pitchFamily="34" charset="0"/>
              <a:ea typeface="Hyundai Sans Head Office" panose="020B050404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981" y="1592540"/>
            <a:ext cx="5349703" cy="41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83" y="758171"/>
            <a:ext cx="3716776" cy="2397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36" y="758172"/>
            <a:ext cx="3754238" cy="2397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83" y="3390716"/>
            <a:ext cx="3716776" cy="2373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336" y="3390716"/>
            <a:ext cx="3738375" cy="24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64364" y="4417522"/>
            <a:ext cx="5719048" cy="146818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5C84A-B7BA-D0ED-6169-A01F1FAD9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384" y="1734679"/>
            <a:ext cx="3674872" cy="3358182"/>
          </a:xfr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en-IN" sz="2400" b="1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Post 1:</a:t>
            </a:r>
            <a:endParaRPr lang="en-IN" sz="2400" dirty="0">
              <a:solidFill>
                <a:schemeClr val="bg1"/>
              </a:solidFill>
              <a:latin typeface="Hyundai Sans Head Office" panose="020B0504040000000000" pitchFamily="34" charset="0"/>
              <a:ea typeface="Hyundai Sans Head Office" panose="020B0504040000000000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IN" sz="1600" i="1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Driving Green: Promoting Solar EV Deployment</a:t>
            </a:r>
            <a:r>
              <a:rPr lang="en-IN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 </a:t>
            </a:r>
            <a:r>
              <a:rPr lang="en-IN" sz="1600" dirty="0" smtClean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 🌏</a:t>
            </a:r>
            <a:endParaRPr lang="en-IN" sz="1600" dirty="0">
              <a:solidFill>
                <a:schemeClr val="bg1"/>
              </a:solidFill>
              <a:latin typeface="Hyundai Sans Head Office" panose="020B0504040000000000" pitchFamily="34" charset="0"/>
              <a:ea typeface="Hyundai Sans Head Office" panose="020B0504040000000000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IN" sz="1600" dirty="0" smtClean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Join </a:t>
            </a:r>
            <a:r>
              <a:rPr lang="en-IN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us on </a:t>
            </a:r>
            <a:r>
              <a:rPr lang="en-IN" sz="1600" b="1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26 May 2025, 10:00–12:00 JST</a:t>
            </a:r>
            <a:r>
              <a:rPr lang="en-IN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 as the International Solar Alliance (ISA), in collaboration with global partners, convenes a high-level session to explore the opportunities and challenges of building solar-charged e-mobility ecosystems across </a:t>
            </a:r>
            <a:r>
              <a:rPr lang="en-IN" sz="1600" dirty="0" smtClean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regions.</a:t>
            </a:r>
            <a:endParaRPr lang="en-IN" sz="1600" dirty="0">
              <a:solidFill>
                <a:schemeClr val="bg1"/>
              </a:solidFill>
              <a:latin typeface="Hyundai Sans Head Office" panose="020B0504040000000000" pitchFamily="34" charset="0"/>
              <a:ea typeface="Hyundai Sans Head Office" panose="020B0504040000000000" pitchFamily="34" charset="0"/>
            </a:endParaRPr>
          </a:p>
        </p:txBody>
      </p:sp>
      <p:sp>
        <p:nvSpPr>
          <p:cNvPr id="4" name="Google Shape;90;p17">
            <a:extLst>
              <a:ext uri="{FF2B5EF4-FFF2-40B4-BE49-F238E27FC236}">
                <a16:creationId xmlns:a16="http://schemas.microsoft.com/office/drawing/2014/main" id="{71E99C19-6E72-6312-7479-D686E9EC8AA0}"/>
              </a:ext>
            </a:extLst>
          </p:cNvPr>
          <p:cNvSpPr txBox="1">
            <a:spLocks/>
          </p:cNvSpPr>
          <p:nvPr/>
        </p:nvSpPr>
        <p:spPr>
          <a:xfrm>
            <a:off x="734568" y="429119"/>
            <a:ext cx="8009942" cy="71070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>
                <a:solidFill>
                  <a:srgbClr val="92D050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  <a:cs typeface="Poppins"/>
                <a:sym typeface="Poppins"/>
              </a:rPr>
              <a:t>Sample Posts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45C84A-B7BA-D0ED-6169-A01F1FAD95B8}"/>
              </a:ext>
            </a:extLst>
          </p:cNvPr>
          <p:cNvSpPr txBox="1">
            <a:spLocks/>
          </p:cNvSpPr>
          <p:nvPr/>
        </p:nvSpPr>
        <p:spPr>
          <a:xfrm>
            <a:off x="5164364" y="2141079"/>
            <a:ext cx="4740961" cy="2085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IN" sz="1600" dirty="0" smtClean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With </a:t>
            </a:r>
            <a:r>
              <a:rPr lang="en-IN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insights from leaders at ADB, World </a:t>
            </a:r>
            <a:r>
              <a:rPr lang="en-IN" sz="1600" dirty="0" smtClean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Bank, Toyota</a:t>
            </a:r>
            <a:r>
              <a:rPr lang="en-IN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, JICA, and more, we’ll discuss:</a:t>
            </a:r>
            <a:br>
              <a:rPr lang="en-IN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</a:br>
            <a:r>
              <a:rPr lang="en-IN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Technical &amp; policy challenges in solar EVs</a:t>
            </a:r>
            <a:br>
              <a:rPr lang="en-IN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</a:br>
            <a:r>
              <a:rPr lang="en-IN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Viability of Vehicle Integrated Photovoltaics (VIPV)</a:t>
            </a:r>
            <a:br>
              <a:rPr lang="en-IN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</a:br>
            <a:r>
              <a:rPr lang="en-IN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Business models &amp; case studies</a:t>
            </a:r>
            <a:br>
              <a:rPr lang="en-IN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</a:br>
            <a:r>
              <a:rPr lang="en-IN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Launch of ISA’s </a:t>
            </a:r>
            <a:r>
              <a:rPr lang="en-IN" sz="1600" i="1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Solar EV Readiness Assessment</a:t>
            </a:r>
            <a:r>
              <a:rPr lang="en-IN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 for LDCs &amp; </a:t>
            </a:r>
            <a:r>
              <a:rPr lang="en-IN" sz="1600" dirty="0" smtClean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SIDS</a:t>
            </a:r>
            <a:endParaRPr lang="en-IN" sz="1600" dirty="0">
              <a:solidFill>
                <a:schemeClr val="bg1"/>
              </a:solidFill>
              <a:latin typeface="Hyundai Sans Head Office" panose="020B0504040000000000" pitchFamily="34" charset="0"/>
              <a:ea typeface="Hyundai Sans Head Office" panose="020B050404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4793" y="4635640"/>
            <a:ext cx="5488618" cy="1034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IN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Let’s shape the future of clean transport together!</a:t>
            </a:r>
            <a:br>
              <a:rPr lang="en-IN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</a:br>
            <a:r>
              <a:rPr lang="en-IN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👉 Learn more: </a:t>
            </a:r>
            <a:r>
              <a:rPr lang="en-IN" sz="1400" dirty="0">
                <a:solidFill>
                  <a:srgbClr val="FFC000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https://theme-weeks.expo2025.or.jp/en/program/detail/67529e3b5b950.html</a:t>
            </a:r>
          </a:p>
          <a:p>
            <a:pPr>
              <a:lnSpc>
                <a:spcPct val="120000"/>
              </a:lnSpc>
              <a:buNone/>
            </a:pPr>
            <a:r>
              <a:rPr lang="en-US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#</a:t>
            </a:r>
            <a:r>
              <a:rPr lang="en-US" sz="1400" dirty="0" err="1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ISA@ThemeWeek</a:t>
            </a:r>
            <a:r>
              <a:rPr lang="en-US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 </a:t>
            </a:r>
            <a:r>
              <a:rPr lang="en-IN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#</a:t>
            </a:r>
            <a:r>
              <a:rPr lang="en-IN" sz="1400" dirty="0" err="1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SolarMobility</a:t>
            </a:r>
            <a:r>
              <a:rPr lang="en-IN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 #EVs #</a:t>
            </a:r>
            <a:r>
              <a:rPr lang="en-IN" sz="1400" dirty="0" err="1" smtClean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EnergyTransition</a:t>
            </a:r>
            <a:endParaRPr lang="en-IN" sz="1400" dirty="0">
              <a:solidFill>
                <a:schemeClr val="bg1"/>
              </a:solidFill>
              <a:latin typeface="Hyundai Sans Head Office" panose="020B0504040000000000" pitchFamily="34" charset="0"/>
              <a:ea typeface="Hyundai Sans Head Office" panose="020B050404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1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81377" y="2013626"/>
            <a:ext cx="6302707" cy="313230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CB2DA-D75A-6F80-007E-74021B072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360" y="1571569"/>
            <a:ext cx="3620180" cy="3714862"/>
          </a:xfrm>
        </p:spPr>
        <p:txBody>
          <a:bodyPr lIns="0" tIns="0" rIns="0" bIns="0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Post 2: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600" i="1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Solar-powered mobility is no longer the future — it's the now!</a:t>
            </a:r>
            <a:endParaRPr lang="en-US" sz="1600" dirty="0">
              <a:solidFill>
                <a:schemeClr val="bg1"/>
              </a:solidFill>
              <a:latin typeface="Hyundai Sans Head Office" panose="020B0504040000000000" pitchFamily="34" charset="0"/>
              <a:ea typeface="Hyundai Sans Head Office" panose="020B0504040000000000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At the </a:t>
            </a:r>
            <a:r>
              <a:rPr lang="en-US" sz="1600" b="1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Driving Green: Promoting Solar EV Deployment</a:t>
            </a:r>
            <a:r>
              <a:rPr lang="en-US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 session on </a:t>
            </a:r>
            <a:r>
              <a:rPr lang="en-US" sz="1600" b="1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26 May 2025</a:t>
            </a:r>
            <a:r>
              <a:rPr lang="en-US" sz="16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, we bring together voices from Pacific islands to Asia, from private sector innovators like Toyota &amp; Hanergy to global financiers like the World Bank, to chart a roadmap for scaling solar e-mobility globally</a:t>
            </a:r>
            <a:r>
              <a:rPr lang="en-US" sz="1600" dirty="0" smtClean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Hyundai Sans Head Office" panose="020B0504040000000000" pitchFamily="34" charset="0"/>
              <a:ea typeface="Hyundai Sans Head Office" panose="020B0504040000000000" pitchFamily="34" charset="0"/>
            </a:endParaRPr>
          </a:p>
        </p:txBody>
      </p:sp>
      <p:sp>
        <p:nvSpPr>
          <p:cNvPr id="6" name="Google Shape;90;p17">
            <a:extLst>
              <a:ext uri="{FF2B5EF4-FFF2-40B4-BE49-F238E27FC236}">
                <a16:creationId xmlns:a16="http://schemas.microsoft.com/office/drawing/2014/main" id="{71E99C19-6E72-6312-7479-D686E9EC8AA0}"/>
              </a:ext>
            </a:extLst>
          </p:cNvPr>
          <p:cNvSpPr txBox="1">
            <a:spLocks/>
          </p:cNvSpPr>
          <p:nvPr/>
        </p:nvSpPr>
        <p:spPr>
          <a:xfrm>
            <a:off x="734568" y="429119"/>
            <a:ext cx="8009942" cy="71070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>
                <a:solidFill>
                  <a:srgbClr val="92D050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  <a:cs typeface="Poppins"/>
                <a:sym typeface="Poppins"/>
              </a:rPr>
              <a:t>Sample Posts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ECB2DA-D75A-6F80-007E-74021B072E1D}"/>
              </a:ext>
            </a:extLst>
          </p:cNvPr>
          <p:cNvSpPr txBox="1">
            <a:spLocks/>
          </p:cNvSpPr>
          <p:nvPr/>
        </p:nvSpPr>
        <p:spPr>
          <a:xfrm>
            <a:off x="5270900" y="2283844"/>
            <a:ext cx="5429527" cy="25918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600" b="1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Highlights: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Learn from global case studies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Discover the economic viability of solar </a:t>
            </a:r>
            <a:r>
              <a:rPr lang="en-US" sz="1400" dirty="0" err="1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Evs</a:t>
            </a:r>
            <a:endParaRPr lang="en-US" sz="1400" dirty="0">
              <a:solidFill>
                <a:schemeClr val="bg1"/>
              </a:solidFill>
              <a:latin typeface="Hyundai Sans Head Office" panose="020B0504040000000000" pitchFamily="34" charset="0"/>
              <a:ea typeface="Hyundai Sans Head Office" panose="020B0504040000000000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 Unveil ISA’s Readiness Assessment covering 64 LDCs &amp; SIDS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Engage in a live panel discussion led by </a:t>
            </a:r>
            <a:r>
              <a:rPr lang="en-US" sz="1400" i="1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Global Drive to Zero</a:t>
            </a:r>
            <a:endParaRPr lang="en-US" sz="1400" dirty="0">
              <a:solidFill>
                <a:schemeClr val="bg1"/>
              </a:solidFill>
              <a:latin typeface="Hyundai Sans Head Office" panose="020B0504040000000000" pitchFamily="34" charset="0"/>
              <a:ea typeface="Hyundai Sans Head Office" panose="020B0504040000000000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Be part of the revolution!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Details here: </a:t>
            </a:r>
            <a:r>
              <a:rPr lang="en-IN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https://theme-weeks.expo2025.or.jp/en/program/detail/67529e3b5b950.html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#</a:t>
            </a:r>
            <a:r>
              <a:rPr lang="en-US" sz="1400" dirty="0" err="1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ISA@ThemeWeek</a:t>
            </a:r>
            <a:r>
              <a:rPr lang="en-US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 #</a:t>
            </a:r>
            <a:r>
              <a:rPr lang="en-US" sz="1400" dirty="0" err="1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SolarEnergy</a:t>
            </a:r>
            <a:r>
              <a:rPr lang="en-US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 #</a:t>
            </a:r>
            <a:r>
              <a:rPr lang="en-US" sz="1400" dirty="0" err="1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EVCharging</a:t>
            </a:r>
            <a:r>
              <a:rPr lang="en-US" sz="1400" dirty="0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 #</a:t>
            </a:r>
            <a:r>
              <a:rPr lang="en-US" sz="1400" dirty="0" err="1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ClimateA</a:t>
            </a:r>
            <a:r>
              <a:rPr lang="en-US" sz="1600" dirty="0" err="1">
                <a:solidFill>
                  <a:schemeClr val="bg1"/>
                </a:solidFill>
                <a:latin typeface="Hyundai Sans Head Office" panose="020B0504040000000000" pitchFamily="34" charset="0"/>
                <a:ea typeface="Hyundai Sans Head Office" panose="020B0504040000000000" pitchFamily="34" charset="0"/>
              </a:rPr>
              <a:t>ction</a:t>
            </a:r>
            <a:endParaRPr lang="en-IN" sz="1600" dirty="0">
              <a:solidFill>
                <a:schemeClr val="bg1"/>
              </a:solidFill>
              <a:latin typeface="Hyundai Sans Head Office" panose="020B0504040000000000" pitchFamily="34" charset="0"/>
              <a:ea typeface="Hyundai Sans Head Office" panose="020B050404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7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290828"/>
            <a:ext cx="6629400" cy="42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401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Aharoni</vt:lpstr>
      <vt:lpstr>Aptos</vt:lpstr>
      <vt:lpstr>Aptos Display</vt:lpstr>
      <vt:lpstr>Arial</vt:lpstr>
      <vt:lpstr>Hyundai Sans Head Office</vt:lpstr>
      <vt:lpstr>Montserrat</vt:lpstr>
      <vt:lpstr>Poppins</vt:lpstr>
      <vt:lpstr>Roboto Mono</vt:lpstr>
      <vt:lpstr>Roboto Mono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Week Event</dc:title>
  <dc:creator>Kakul Fatima</dc:creator>
  <cp:lastModifiedBy>Raman Jha</cp:lastModifiedBy>
  <cp:revision>29</cp:revision>
  <dcterms:created xsi:type="dcterms:W3CDTF">2025-05-12T10:27:56Z</dcterms:created>
  <dcterms:modified xsi:type="dcterms:W3CDTF">2025-05-16T16:49:21Z</dcterms:modified>
</cp:coreProperties>
</file>